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73" r:id="rId3"/>
    <p:sldId id="275" r:id="rId4"/>
    <p:sldId id="271" r:id="rId5"/>
    <p:sldId id="282" r:id="rId6"/>
    <p:sldId id="276" r:id="rId7"/>
    <p:sldId id="283" r:id="rId8"/>
    <p:sldId id="258" r:id="rId9"/>
    <p:sldId id="259" r:id="rId10"/>
    <p:sldId id="277" r:id="rId11"/>
    <p:sldId id="281" r:id="rId12"/>
    <p:sldId id="261" r:id="rId13"/>
    <p:sldId id="263" r:id="rId14"/>
    <p:sldId id="267" r:id="rId15"/>
    <p:sldId id="266" r:id="rId16"/>
    <p:sldId id="280" r:id="rId17"/>
    <p:sldId id="270" r:id="rId18"/>
  </p:sldIdLst>
  <p:sldSz cx="18288000" cy="10287000"/>
  <p:notesSz cx="6858000" cy="9144000"/>
  <p:embeddedFontLst>
    <p:embeddedFont>
      <p:font typeface="Calibri (MS)" charset="0"/>
      <p:regular r:id="rId20"/>
    </p:embeddedFont>
    <p:embeddedFont>
      <p:font typeface="Calibri (MS) Bold" charset="0"/>
      <p:regular r:id="rId21"/>
    </p:embeddedFont>
    <p:embeddedFont>
      <p:font typeface="SimSun" pitchFamily="2" charset="-122"/>
      <p:regular r:id="rId22"/>
    </p:embeddedFont>
    <p:embeddedFont>
      <p:font typeface="Roboto" charset="0"/>
      <p:regular r:id="rId23"/>
      <p:bold r:id="rId24"/>
      <p:italic r:id="rId25"/>
      <p:boldItalic r:id="rId26"/>
    </p:embeddedFont>
    <p:embeddedFont>
      <p:font typeface="Barlow" charset="0"/>
      <p:regular r:id="rId27"/>
      <p:bold r:id="rId28"/>
      <p:italic r:id="rId29"/>
      <p:boldItalic r:id="rId30"/>
    </p:embeddedFont>
    <p:embeddedFont>
      <p:font typeface="Arimo" charset="0"/>
      <p:regular r:id="rId31"/>
    </p:embeddedFont>
    <p:embeddedFont>
      <p:font typeface="Calibri" pitchFamily="34" charset="0"/>
      <p:regular r:id="rId32"/>
      <p:bold r:id="rId33"/>
      <p:italic r:id="rId34"/>
      <p:boldItalic r:id="rId35"/>
    </p:embeddedFont>
    <p:embeddedFont>
      <p:font typeface="Roboto Medium" charset="0"/>
      <p:regular r:id="rId36"/>
      <p:italic r:id="rId37"/>
    </p:embeddedFont>
    <p:embeddedFont>
      <p:font typeface="Tomorrow" charset="0"/>
      <p:regular r:id="rId38"/>
    </p:embeddedFont>
    <p:embeddedFont>
      <p:font typeface="Calibri (MS) Light" charset="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033" autoAdjust="0"/>
  </p:normalViewPr>
  <p:slideViewPr>
    <p:cSldViewPr>
      <p:cViewPr>
        <p:scale>
          <a:sx n="50" d="100"/>
          <a:sy n="50" d="100"/>
        </p:scale>
        <p:origin x="-946" y="-26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01.08.2025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801873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1AD37C73-ABAD-975B-669E-6B64490D4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xmlns="" id="{BBC539E7-F1E8-E76F-48D5-BAB9980AC9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xmlns="" id="{5C636581-C390-F130-E13A-25FBB0D65B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819C4B3-1AF2-ADD2-DB7B-76A237FEE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311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30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3805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9067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195638"/>
            <a:ext cx="15544800" cy="22050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5829300"/>
            <a:ext cx="12801600" cy="26289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78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5843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6" y="6610351"/>
            <a:ext cx="15544800" cy="2043113"/>
          </a:xfrm>
        </p:spPr>
        <p:txBody>
          <a:bodyPr anchor="t"/>
          <a:lstStyle>
            <a:lvl1pPr algn="l">
              <a:defRPr sz="6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6" y="4360070"/>
            <a:ext cx="15544800" cy="2250281"/>
          </a:xfrm>
        </p:spPr>
        <p:txBody>
          <a:bodyPr anchor="b"/>
          <a:lstStyle>
            <a:lvl1pPr marL="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490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2400301"/>
            <a:ext cx="8077200" cy="6788945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96400" y="2400301"/>
            <a:ext cx="8077200" cy="6788945"/>
          </a:xfrm>
        </p:spPr>
        <p:txBody>
          <a:bodyPr/>
          <a:lstStyle>
            <a:lvl1pPr>
              <a:defRPr sz="4200"/>
            </a:lvl1pPr>
            <a:lvl2pPr>
              <a:defRPr sz="3600"/>
            </a:lvl2pPr>
            <a:lvl3pPr>
              <a:defRPr sz="30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403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302670"/>
            <a:ext cx="8080376" cy="959643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3262313"/>
            <a:ext cx="8080376" cy="5926932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0051" y="2302670"/>
            <a:ext cx="8083550" cy="959643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0051" y="3262313"/>
            <a:ext cx="8083550" cy="5926932"/>
          </a:xfrm>
        </p:spPr>
        <p:txBody>
          <a:bodyPr/>
          <a:lstStyle>
            <a:lvl1pPr>
              <a:defRPr sz="3600"/>
            </a:lvl1pPr>
            <a:lvl2pPr>
              <a:defRPr sz="30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11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75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887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09575"/>
            <a:ext cx="6016626" cy="1743075"/>
          </a:xfrm>
        </p:spPr>
        <p:txBody>
          <a:bodyPr anchor="b"/>
          <a:lstStyle>
            <a:lvl1pPr algn="l">
              <a:defRPr sz="3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0100" y="409576"/>
            <a:ext cx="10223500" cy="8779670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1" y="2152651"/>
            <a:ext cx="6016626" cy="7036595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1736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576" y="7200900"/>
            <a:ext cx="10972800" cy="850107"/>
          </a:xfrm>
        </p:spPr>
        <p:txBody>
          <a:bodyPr anchor="b"/>
          <a:lstStyle>
            <a:lvl1pPr algn="l">
              <a:defRPr sz="3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4576" y="919163"/>
            <a:ext cx="10972800" cy="6172200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4576" y="8051007"/>
            <a:ext cx="10972800" cy="1207293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2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048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8800" y="411958"/>
            <a:ext cx="4114800" cy="87772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411958"/>
            <a:ext cx="12039600" cy="87772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348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6486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9020" y="9686925"/>
            <a:ext cx="2153256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994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3" r:id="rId12"/>
    <p:sldLayoutId id="2147483674" r:id="rId13"/>
    <p:sldLayoutId id="2147483675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411957"/>
            <a:ext cx="16459200" cy="1714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00301"/>
            <a:ext cx="16459200" cy="6788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" y="9534526"/>
            <a:ext cx="4267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9534526"/>
            <a:ext cx="5791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06400" y="9534526"/>
            <a:ext cx="4267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1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7" r:id="rId13"/>
  </p:sldLayoutIdLst>
  <p:txStyles>
    <p:titleStyle>
      <a:lvl1pPr algn="ctr" defTabSz="685800" rtl="0" eaLnBrk="1" latinLnBrk="0" hangingPunct="1"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4350" indent="-514350" algn="l" defTabSz="6858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buFont typeface="Arial"/>
        <a:buChar char="–"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ct val="20000"/>
        </a:spcBef>
        <a:buFont typeface="Arial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ct val="20000"/>
        </a:spcBef>
        <a:buFont typeface="Arial"/>
        <a:buChar char="»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8.jpg"/><Relationship Id="rId5" Type="http://schemas.openxmlformats.org/officeDocument/2006/relationships/hyperlink" Target="https://www.sciencedirect.com/topics/engineering/sonar-systems" TargetMode="External"/><Relationship Id="rId4" Type="http://schemas.openxmlformats.org/officeDocument/2006/relationships/hyperlink" Target="https://www.arduino.cc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74459" y="4305300"/>
            <a:ext cx="9834358" cy="1207759"/>
          </a:xfrm>
        </p:spPr>
        <p:txBody>
          <a:bodyPr numCol="1"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rPr>
              <a:t>SONAR BASED RADAR SYSTEM </a:t>
            </a:r>
            <a:br>
              <a:rPr lang="en-US" sz="60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rPr>
            </a:br>
            <a:r>
              <a:rPr lang="en-US" sz="60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rPr>
              <a:t>USING ARDUINO</a:t>
            </a:r>
            <a:br>
              <a:rPr lang="en-US" sz="60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rPr>
            </a:br>
            <a:endParaRPr sz="60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1" y="6415124"/>
            <a:ext cx="6903884" cy="2924033"/>
          </a:xfrm>
        </p:spPr>
        <p:txBody>
          <a:bodyPr>
            <a:noAutofit/>
          </a:bodyPr>
          <a:lstStyle/>
          <a:p>
            <a:pPr algn="l"/>
            <a:r>
              <a:rPr sz="27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 </a:t>
            </a:r>
          </a:p>
          <a:p>
            <a:pPr algn="l"/>
            <a:r>
              <a:rPr lang="en-US" sz="27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Sayan Bhattacharjee : 11500322043</a:t>
            </a:r>
          </a:p>
          <a:p>
            <a:pPr algn="l"/>
            <a:r>
              <a:rPr lang="en-US" sz="27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Ritam</a:t>
            </a:r>
            <a:r>
              <a:rPr lang="en-US" sz="27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Chakraborty : 11500322042</a:t>
            </a:r>
          </a:p>
          <a:p>
            <a:pPr algn="l"/>
            <a:r>
              <a:rPr lang="en-US" sz="27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Abhishek</a:t>
            </a:r>
            <a:r>
              <a:rPr lang="en-US" sz="27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Kumar </a:t>
            </a:r>
            <a:r>
              <a:rPr lang="en-US" sz="27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Paswan</a:t>
            </a:r>
            <a:r>
              <a:rPr lang="en-US" sz="27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11500322024</a:t>
            </a:r>
          </a:p>
          <a:p>
            <a:pPr algn="l"/>
            <a:r>
              <a:rPr lang="en-US" sz="27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Debprasad</a:t>
            </a:r>
            <a:r>
              <a:rPr lang="en-US" sz="27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7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Mallik</a:t>
            </a:r>
            <a:r>
              <a:rPr lang="en-US" sz="27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11500322007</a:t>
            </a:r>
          </a:p>
          <a:p>
            <a:endParaRPr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79183" y="1136879"/>
            <a:ext cx="9003605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/>
            <a:r>
              <a:rPr lang="en-US" sz="2700" b="1" dirty="0">
                <a:solidFill>
                  <a:srgbClr val="EEEC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ELECTRONICS AND COMMUNICATION ENGINEERING</a:t>
            </a:r>
          </a:p>
          <a:p>
            <a:pPr algn="ctr" defTabSz="685800"/>
            <a:r>
              <a:rPr lang="en-US" sz="2700" b="1" dirty="0">
                <a:solidFill>
                  <a:srgbClr val="EEEC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Academic year: 2024-25               Semester: 6th</a:t>
            </a:r>
          </a:p>
          <a:p>
            <a:pPr algn="ctr" defTabSz="685800"/>
            <a:r>
              <a:rPr lang="en-US" sz="2700" b="1" dirty="0">
                <a:solidFill>
                  <a:srgbClr val="EEEC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name: </a:t>
            </a:r>
            <a:r>
              <a:rPr lang="en-US" sz="2800" dirty="0">
                <a:solidFill>
                  <a:schemeClr val="bg1"/>
                </a:solidFill>
                <a:latin typeface="Arimo"/>
                <a:ea typeface="Arimo"/>
                <a:cs typeface="Arimo"/>
                <a:sym typeface="Arimo"/>
              </a:rPr>
              <a:t>Mini project/ Electronic design workshop </a:t>
            </a:r>
          </a:p>
          <a:p>
            <a:pPr algn="ctr" defTabSz="685800"/>
            <a:r>
              <a:rPr lang="en-US" sz="2800" dirty="0">
                <a:solidFill>
                  <a:schemeClr val="bg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700" b="1" dirty="0">
                <a:solidFill>
                  <a:srgbClr val="EEECE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code: </a:t>
            </a:r>
            <a:r>
              <a:rPr lang="en-US" sz="2400" b="1" dirty="0">
                <a:solidFill>
                  <a:schemeClr val="bg1"/>
                </a:solidFill>
                <a:latin typeface="Barlow"/>
                <a:ea typeface="Barlow"/>
                <a:cs typeface="Barlow"/>
                <a:sym typeface="Barlow"/>
              </a:rPr>
              <a:t>ECE EC681</a:t>
            </a:r>
          </a:p>
          <a:p>
            <a:pPr algn="ctr" defTabSz="685800"/>
            <a:endParaRPr lang="en-US" sz="2400" b="1" dirty="0">
              <a:solidFill>
                <a:schemeClr val="bg1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 defTabSz="685800"/>
            <a:endParaRPr lang="en-US" sz="2400" b="1" dirty="0">
              <a:solidFill>
                <a:schemeClr val="bg1"/>
              </a:solidFill>
              <a:latin typeface="Barlow"/>
              <a:ea typeface="Barlow"/>
              <a:cs typeface="Barlow"/>
              <a:sym typeface="Barlow"/>
            </a:endParaRPr>
          </a:p>
          <a:p>
            <a:pPr algn="ctr" defTabSz="685800"/>
            <a:endParaRPr lang="en-US" sz="2700" b="1" dirty="0">
              <a:solidFill>
                <a:srgbClr val="EEECE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B. P Poddar Institute of Management &amp; Technology - Premier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271" y="174899"/>
            <a:ext cx="1619189" cy="161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 dir="in"/>
      </p:transition>
    </mc:Choice>
    <mc:Fallback xmlns="">
      <p:transition spd="slow">
        <p:split orient="vert" dir="in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A8384FB5-9ADC-4DDC-881B-597D56F5B15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1199E1B1-A8C0-4FE8-A5A8-1CB41D69F8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3" y="0"/>
            <a:ext cx="18287997" cy="2363932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84A8DE83-DE75-4B41-9DB4-A7EC0B0DEC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3284" cy="236319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A7009A0A-BEF5-4EAC-AF15-E4F9F002E2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-4" y="-1"/>
            <a:ext cx="18288002" cy="2361466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C9B5D82-A6E8-0345-73F3-D2B0105B8A64}"/>
              </a:ext>
            </a:extLst>
          </p:cNvPr>
          <p:cNvSpPr/>
          <p:nvPr/>
        </p:nvSpPr>
        <p:spPr>
          <a:xfrm>
            <a:off x="1049569" y="372057"/>
            <a:ext cx="10595582" cy="173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Progress</a:t>
            </a:r>
            <a:endParaRPr lang="en-US" sz="6000" b="0" kern="1200" cap="none" spc="0">
              <a:ln w="0"/>
              <a:solidFill>
                <a:srgbClr val="FFF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VID-20250424-WA0003">
            <a:hlinkClick r:id="" action="ppaction://media"/>
            <a:extLst>
              <a:ext uri="{FF2B5EF4-FFF2-40B4-BE49-F238E27FC236}">
                <a16:creationId xmlns:a16="http://schemas.microsoft.com/office/drawing/2014/main" xmlns="" id="{AF015188-B091-F06C-9873-81CDF372F5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903" r="6488"/>
          <a:stretch/>
        </p:blipFill>
        <p:spPr>
          <a:xfrm rot="16200000">
            <a:off x="5804879" y="-336013"/>
            <a:ext cx="6678240" cy="1324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312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1028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78491" y="783581"/>
            <a:ext cx="9789021" cy="1465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750"/>
              </a:lnSpc>
            </a:pPr>
            <a:r>
              <a:rPr lang="en-US" sz="4563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Practical and Emerging Applications in Various Industries</a:t>
            </a:r>
            <a:endParaRPr lang="en-US" sz="4563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8491" y="2600177"/>
            <a:ext cx="1172021" cy="172581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202042" y="2834581"/>
            <a:ext cx="2930278" cy="366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75"/>
              </a:lnSpc>
            </a:pPr>
            <a:r>
              <a:rPr lang="en-US" sz="22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Autonomous Vehicles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9202042" y="3341489"/>
            <a:ext cx="8265468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1813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Sonar radar systems can be used for obstacle detection and collision avoidance in autonomous vehicles.</a:t>
            </a:r>
            <a:endParaRPr lang="en-US" sz="1813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8491" y="4325988"/>
            <a:ext cx="1172021" cy="172581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202042" y="4560392"/>
            <a:ext cx="2930278" cy="366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75"/>
              </a:lnSpc>
            </a:pPr>
            <a:r>
              <a:rPr lang="en-US" sz="22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Robotics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9202042" y="5067301"/>
            <a:ext cx="8265468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1813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They can be implemented in robotic arms for precise object manipulation and navigation.</a:t>
            </a:r>
            <a:endParaRPr lang="en-US" sz="1813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8491" y="6051798"/>
            <a:ext cx="1172021" cy="172581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202043" y="6286203"/>
            <a:ext cx="3064520" cy="366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75"/>
              </a:lnSpc>
            </a:pPr>
            <a:r>
              <a:rPr lang="en-US" sz="22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Underwater Exploration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9202042" y="6793112"/>
            <a:ext cx="8265468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1813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Sonar systems are extensively used in underwater exploration for mapping seabeds, detecting marine life, and locating objects.</a:t>
            </a:r>
            <a:endParaRPr lang="en-US" sz="1813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78491" y="7777610"/>
            <a:ext cx="1172021" cy="172581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202042" y="8012015"/>
            <a:ext cx="2930278" cy="366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75"/>
              </a:lnSpc>
            </a:pPr>
            <a:r>
              <a:rPr lang="en-US" sz="22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Industrial Automation</a:t>
            </a:r>
            <a:endParaRPr lang="en-US" sz="2250" dirty="0"/>
          </a:p>
        </p:txBody>
      </p:sp>
      <p:sp>
        <p:nvSpPr>
          <p:cNvPr id="15" name="Text 8"/>
          <p:cNvSpPr/>
          <p:nvPr/>
        </p:nvSpPr>
        <p:spPr>
          <a:xfrm>
            <a:off x="9202042" y="8518923"/>
            <a:ext cx="8265468" cy="750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38"/>
              </a:lnSpc>
            </a:pPr>
            <a:r>
              <a:rPr lang="en-US" sz="1813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Sonar radar can be integrated into automated systems for tasks like object tracking and distance measurement in manufacturing processes.</a:t>
            </a:r>
            <a:endParaRPr lang="en-US" sz="1813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9A521FC3-C8A7-48BB-FCBC-4D8AC0C65C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67425" y="9520771"/>
            <a:ext cx="2720576" cy="72396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2238" y="2434381"/>
            <a:ext cx="16303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Comparative Advantages and Technical Limitations of the System</a:t>
            </a:r>
            <a:endParaRPr lang="en-US" sz="5563" dirty="0"/>
          </a:p>
        </p:txBody>
      </p:sp>
      <p:sp>
        <p:nvSpPr>
          <p:cNvPr id="3" name="Text 1"/>
          <p:cNvSpPr/>
          <p:nvPr/>
        </p:nvSpPr>
        <p:spPr>
          <a:xfrm>
            <a:off x="992238" y="4915049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Advantages</a:t>
            </a:r>
            <a:endParaRPr lang="en-US" sz="2750" dirty="0"/>
          </a:p>
        </p:txBody>
      </p:sp>
      <p:sp>
        <p:nvSpPr>
          <p:cNvPr id="4" name="Text 2"/>
          <p:cNvSpPr/>
          <p:nvPr/>
        </p:nvSpPr>
        <p:spPr>
          <a:xfrm>
            <a:off x="992238" y="5641479"/>
            <a:ext cx="780588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28625" indent="-428625">
              <a:lnSpc>
                <a:spcPts val="3563"/>
              </a:lnSpc>
              <a:buSzPct val="100000"/>
              <a:buChar char="•"/>
            </a:pPr>
            <a:r>
              <a:rPr lang="en-US" sz="2188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 cost</a:t>
            </a:r>
            <a:endParaRPr lang="en-US" sz="2188" dirty="0"/>
          </a:p>
        </p:txBody>
      </p:sp>
      <p:sp>
        <p:nvSpPr>
          <p:cNvPr id="5" name="Text 3"/>
          <p:cNvSpPr/>
          <p:nvPr/>
        </p:nvSpPr>
        <p:spPr>
          <a:xfrm>
            <a:off x="992238" y="6194227"/>
            <a:ext cx="780588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28625" indent="-428625">
              <a:lnSpc>
                <a:spcPts val="3563"/>
              </a:lnSpc>
              <a:buSzPct val="100000"/>
              <a:buChar char="•"/>
            </a:pPr>
            <a:r>
              <a:rPr lang="en-US" sz="2188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Relatively simple to implement</a:t>
            </a:r>
            <a:endParaRPr lang="en-US" sz="2188" dirty="0"/>
          </a:p>
        </p:txBody>
      </p:sp>
      <p:sp>
        <p:nvSpPr>
          <p:cNvPr id="6" name="Text 4"/>
          <p:cNvSpPr/>
          <p:nvPr/>
        </p:nvSpPr>
        <p:spPr>
          <a:xfrm>
            <a:off x="992238" y="6746974"/>
            <a:ext cx="780588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28625" indent="-428625">
              <a:lnSpc>
                <a:spcPts val="3563"/>
              </a:lnSpc>
              <a:buSzPct val="100000"/>
              <a:buChar char="•"/>
            </a:pPr>
            <a:r>
              <a:rPr lang="en-US" sz="2188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Suitable for various applications</a:t>
            </a:r>
            <a:endParaRPr lang="en-US" sz="2188" dirty="0"/>
          </a:p>
        </p:txBody>
      </p:sp>
      <p:sp>
        <p:nvSpPr>
          <p:cNvPr id="7" name="Text 5"/>
          <p:cNvSpPr/>
          <p:nvPr/>
        </p:nvSpPr>
        <p:spPr>
          <a:xfrm>
            <a:off x="992238" y="7299723"/>
            <a:ext cx="780588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28625" indent="-428625">
              <a:lnSpc>
                <a:spcPts val="3563"/>
              </a:lnSpc>
              <a:buSzPct val="100000"/>
              <a:buChar char="•"/>
            </a:pPr>
            <a:r>
              <a:rPr lang="en-US" sz="2188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Effective in both air and water</a:t>
            </a:r>
            <a:endParaRPr lang="en-US" sz="2188" dirty="0"/>
          </a:p>
        </p:txBody>
      </p:sp>
      <p:sp>
        <p:nvSpPr>
          <p:cNvPr id="8" name="Text 6"/>
          <p:cNvSpPr/>
          <p:nvPr/>
        </p:nvSpPr>
        <p:spPr>
          <a:xfrm>
            <a:off x="9499402" y="4915049"/>
            <a:ext cx="3544044" cy="442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38"/>
              </a:lnSpc>
            </a:pPr>
            <a:r>
              <a:rPr lang="en-US" sz="2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Limitations</a:t>
            </a:r>
            <a:endParaRPr lang="en-US" sz="2750" dirty="0"/>
          </a:p>
        </p:txBody>
      </p:sp>
      <p:sp>
        <p:nvSpPr>
          <p:cNvPr id="9" name="Text 7"/>
          <p:cNvSpPr/>
          <p:nvPr/>
        </p:nvSpPr>
        <p:spPr>
          <a:xfrm>
            <a:off x="9499402" y="5641479"/>
            <a:ext cx="780588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28625" indent="-428625">
              <a:lnSpc>
                <a:spcPts val="3563"/>
              </a:lnSpc>
              <a:buSzPct val="100000"/>
              <a:buChar char="•"/>
            </a:pPr>
            <a:r>
              <a:rPr lang="en-US" sz="2188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Limited range</a:t>
            </a:r>
            <a:endParaRPr lang="en-US" sz="2188" dirty="0"/>
          </a:p>
        </p:txBody>
      </p:sp>
      <p:sp>
        <p:nvSpPr>
          <p:cNvPr id="10" name="Text 8"/>
          <p:cNvSpPr/>
          <p:nvPr/>
        </p:nvSpPr>
        <p:spPr>
          <a:xfrm>
            <a:off x="9499402" y="6194227"/>
            <a:ext cx="780588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28625" indent="-428625">
              <a:lnSpc>
                <a:spcPts val="3563"/>
              </a:lnSpc>
              <a:buSzPct val="100000"/>
              <a:buChar char="•"/>
            </a:pPr>
            <a:r>
              <a:rPr lang="en-US" sz="2188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Susceptible to interference</a:t>
            </a:r>
            <a:endParaRPr lang="en-US" sz="2188" dirty="0"/>
          </a:p>
        </p:txBody>
      </p:sp>
      <p:sp>
        <p:nvSpPr>
          <p:cNvPr id="11" name="Text 9"/>
          <p:cNvSpPr/>
          <p:nvPr/>
        </p:nvSpPr>
        <p:spPr>
          <a:xfrm>
            <a:off x="9499402" y="6746974"/>
            <a:ext cx="780588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28625" indent="-428625">
              <a:lnSpc>
                <a:spcPts val="3563"/>
              </a:lnSpc>
              <a:buSzPct val="100000"/>
              <a:buChar char="•"/>
            </a:pPr>
            <a:r>
              <a:rPr lang="en-US" sz="2188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 can be affected by environmental factors</a:t>
            </a:r>
            <a:endParaRPr lang="en-US" sz="2188" dirty="0"/>
          </a:p>
        </p:txBody>
      </p:sp>
      <p:sp>
        <p:nvSpPr>
          <p:cNvPr id="12" name="Text 10"/>
          <p:cNvSpPr/>
          <p:nvPr/>
        </p:nvSpPr>
        <p:spPr>
          <a:xfrm>
            <a:off x="9499402" y="7299723"/>
            <a:ext cx="7805886" cy="453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28625" indent="-428625">
              <a:lnSpc>
                <a:spcPts val="3563"/>
              </a:lnSpc>
              <a:buSzPct val="100000"/>
              <a:buChar char="•"/>
            </a:pPr>
            <a:r>
              <a:rPr lang="en-US" sz="2188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 suitable for detecting small or soft objects</a:t>
            </a:r>
            <a:endParaRPr lang="en-US" sz="2188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F270768D-2D00-A565-4C8B-0C31E5734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7425" y="9563037"/>
            <a:ext cx="2720576" cy="72396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xmlns="" id="{09588DA8-065E-4F6F-8EFD-43104AB2E0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C4285719-470E-454C-AF62-8323075F1F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D9FE4EF-C4D8-49A0-B2FF-81D8DB7D8A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2115126" y="2115123"/>
            <a:ext cx="10287000" cy="6056754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300840D-0A0B-4512-BACA-B439D5B9C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2115128" y="2130329"/>
            <a:ext cx="10286999" cy="605675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D2B78728-A580-49A7-84F9-6EF6F583AD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1151885" y="5382128"/>
            <a:ext cx="3752969" cy="6056762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38FAA1A1-D861-433F-88FA-1E9D6FD31D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752605" y="1454577"/>
            <a:ext cx="5850535" cy="6268437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8D71EDA1-87BF-4D5D-AB79-F346FD1927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2115140" y="2099915"/>
            <a:ext cx="10287005" cy="605675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4C3F1AB-A0FB-9E00-95F9-F293BEEEEF43}"/>
              </a:ext>
            </a:extLst>
          </p:cNvPr>
          <p:cNvSpPr/>
          <p:nvPr/>
        </p:nvSpPr>
        <p:spPr>
          <a:xfrm>
            <a:off x="6056739" y="15206"/>
            <a:ext cx="12226689" cy="102870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Acknowledgment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bg1"/>
                </a:solidFill>
              </a:rPr>
              <a:t>We would like to express our sincere gratitude to everyone who contributed to the successful completion of our project on SONAR-Based Radar System Using Arduino.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bg1"/>
                </a:solidFill>
              </a:rPr>
              <a:t>Firstly, we extend our heartfelt thanks to our mentor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bg1"/>
                </a:solidFill>
                <a:effectLst/>
              </a:rPr>
              <a:t>Dr. Madhumita sarkar  &amp; Mr. Pushpendu </a:t>
            </a:r>
            <a:r>
              <a:rPr lang="en-US" sz="2600" dirty="0" err="1">
                <a:solidFill>
                  <a:schemeClr val="bg1"/>
                </a:solidFill>
                <a:effectLst/>
              </a:rPr>
              <a:t>Kanjilal</a:t>
            </a:r>
            <a:endParaRPr lang="en-US" sz="2600" dirty="0">
              <a:solidFill>
                <a:schemeClr val="bg1"/>
              </a:solidFill>
              <a:effectLst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bg1"/>
                </a:solidFill>
              </a:rPr>
              <a:t>for their invaluable guidance, continuous support, and insightful suggestions throughout this project. Their expertise and encouragement have been instrumental in shaping our understanding and execution of the project.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bg1"/>
                </a:solidFill>
              </a:rPr>
              <a:t>We would also like to thank our institution/college </a:t>
            </a:r>
            <a:r>
              <a:rPr lang="en-US" sz="2600" b="1" i="0" dirty="0">
                <a:solidFill>
                  <a:schemeClr val="bg1"/>
                </a:solidFill>
                <a:effectLst/>
              </a:rPr>
              <a:t>B.P. Poddar Institute of Management &amp; Technology</a:t>
            </a:r>
            <a:r>
              <a:rPr lang="en-US" sz="2600" dirty="0">
                <a:solidFill>
                  <a:schemeClr val="bg1"/>
                </a:solidFill>
              </a:rPr>
              <a:t> for providing us with the necessary resources and a conducive learning environment to explore and implement this technology.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bg1"/>
                </a:solidFill>
              </a:rPr>
              <a:t>Furthermore, we are grateful to our friends, peers, and family members for their constant motivation and encouragement, which kept us focused and determined to complete this work successfully.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bg1"/>
                </a:solidFill>
              </a:rPr>
              <a:t>Finally, we acknowledge the authors of various research papers, online tutorials, and open-source communities whose resources helped us gain knowledge and refine our approach to this project.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600" dirty="0">
                <a:solidFill>
                  <a:schemeClr val="bg1"/>
                </a:solidFill>
              </a:rPr>
              <a:t>Thank you all for your support and guidance!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60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xmlns="" id="{96E0D941-89F5-5065-105D-4DC688C93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" y="15206"/>
            <a:ext cx="6047595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893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50E8F7C-EC78-131E-AE4B-7F386B5773FD}"/>
              </a:ext>
            </a:extLst>
          </p:cNvPr>
          <p:cNvSpPr txBox="1"/>
          <p:nvPr/>
        </p:nvSpPr>
        <p:spPr>
          <a:xfrm>
            <a:off x="1524000" y="952500"/>
            <a:ext cx="35814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Conclusion</a:t>
            </a:r>
            <a:endParaRPr lang="en-IN" sz="60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58472BAA-1236-8425-8E5A-7CBC20B276A6}"/>
              </a:ext>
            </a:extLst>
          </p:cNvPr>
          <p:cNvSpPr txBox="1">
            <a:spLocks/>
          </p:cNvSpPr>
          <p:nvPr/>
        </p:nvSpPr>
        <p:spPr>
          <a:xfrm>
            <a:off x="1524000" y="2095500"/>
            <a:ext cx="9067800" cy="6629400"/>
          </a:xfrm>
          <a:prstGeom prst="rect">
            <a:avLst/>
          </a:prstGeom>
        </p:spPr>
        <p:txBody>
          <a:bodyPr anchor="t">
            <a:normAutofit fontScale="3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endParaRPr lang="en-US" sz="12000" b="1" dirty="0">
              <a:latin typeface="+mj-lt"/>
            </a:endParaRPr>
          </a:p>
          <a:p>
            <a:pPr>
              <a:buFont typeface="+mj-lt"/>
              <a:buAutoNum type="arabicPeriod"/>
            </a:pPr>
            <a:r>
              <a:rPr lang="en-US" sz="12000" dirty="0">
                <a:solidFill>
                  <a:schemeClr val="bg1"/>
                </a:solidFill>
                <a:latin typeface="+mj-lt"/>
              </a:rPr>
              <a:t>Utilizes ultrasonic waves to detect nearby objects and measure distances accurately.</a:t>
            </a:r>
          </a:p>
          <a:p>
            <a:pPr>
              <a:buFont typeface="+mj-lt"/>
              <a:buAutoNum type="arabicPeriod"/>
            </a:pPr>
            <a:r>
              <a:rPr lang="en-US" sz="12000" dirty="0">
                <a:solidFill>
                  <a:schemeClr val="bg1"/>
                </a:solidFill>
                <a:latin typeface="+mj-lt"/>
              </a:rPr>
              <a:t>Built using Arduino, making it budget-friendly and accessible for beginners.</a:t>
            </a:r>
          </a:p>
          <a:p>
            <a:pPr>
              <a:buFont typeface="+mj-lt"/>
              <a:buAutoNum type="arabicPeriod"/>
            </a:pPr>
            <a:r>
              <a:rPr lang="en-US" sz="12000" dirty="0">
                <a:solidFill>
                  <a:schemeClr val="bg1"/>
                </a:solidFill>
                <a:latin typeface="+mj-lt"/>
              </a:rPr>
              <a:t>Suitable for applications like obstacle detection, security, and automation.</a:t>
            </a:r>
          </a:p>
          <a:p>
            <a:pPr>
              <a:buFont typeface="+mj-lt"/>
              <a:buAutoNum type="arabicPeriod"/>
            </a:pPr>
            <a:r>
              <a:rPr lang="en-US" sz="12000" dirty="0">
                <a:solidFill>
                  <a:schemeClr val="bg1"/>
                </a:solidFill>
                <a:latin typeface="+mj-lt"/>
              </a:rPr>
              <a:t>Highlights Arduino’s capability as a learning platform for embedded systems and electronics.</a:t>
            </a:r>
          </a:p>
          <a:p>
            <a:pPr marL="0" indent="0">
              <a:buNone/>
            </a:pPr>
            <a:endParaRPr lang="en-US" sz="4100" dirty="0">
              <a:solidFill>
                <a:schemeClr val="bg1"/>
              </a:solidFill>
            </a:endParaRPr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xmlns="" id="{7882A736-F7C6-29C0-1D74-2F2FC1113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020299" y="2019301"/>
            <a:ext cx="10286999" cy="624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885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23CE1679-D703-4658-6AC1-D9B97146E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CAD6648C-8B81-79BF-9FC3-57C3E9C2B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3817" y="9696387"/>
            <a:ext cx="2244183" cy="5906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25EBA77-50D9-D849-251B-5A4B45F255C1}"/>
              </a:ext>
            </a:extLst>
          </p:cNvPr>
          <p:cNvSpPr txBox="1"/>
          <p:nvPr/>
        </p:nvSpPr>
        <p:spPr>
          <a:xfrm>
            <a:off x="1981200" y="1927235"/>
            <a:ext cx="9144000" cy="64325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4800" b="1" dirty="0">
                <a:solidFill>
                  <a:schemeClr val="bg1"/>
                </a:solidFill>
              </a:rPr>
              <a:t>References</a:t>
            </a:r>
          </a:p>
          <a:p>
            <a:pPr>
              <a:buNone/>
            </a:pPr>
            <a:endParaRPr lang="en-IN" sz="2800" b="1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IN" sz="2800" dirty="0">
                <a:solidFill>
                  <a:schemeClr val="bg1"/>
                </a:solidFill>
              </a:rPr>
              <a:t>Arduino Official Website – </a:t>
            </a:r>
            <a:r>
              <a:rPr lang="en-IN" sz="2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https://www.arduino.cc/</a:t>
            </a:r>
            <a:endParaRPr lang="en-IN" sz="28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IN" sz="2800" dirty="0">
                <a:solidFill>
                  <a:schemeClr val="bg1"/>
                </a:solidFill>
              </a:rPr>
              <a:t>Servo Motor Basics – https://www.robotshop.com/community/tutorials/show/servo-motor-basics</a:t>
            </a:r>
          </a:p>
          <a:p>
            <a:pPr>
              <a:buFont typeface="+mj-lt"/>
              <a:buAutoNum type="arabicPeriod"/>
            </a:pPr>
            <a:r>
              <a:rPr lang="en-IN" sz="2800" dirty="0">
                <a:solidFill>
                  <a:schemeClr val="bg1"/>
                </a:solidFill>
              </a:rPr>
              <a:t>Radar and Sonar Technology Overview – </a:t>
            </a:r>
            <a:r>
              <a:rPr lang="en-IN" sz="2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https://www.sciencedirect.com/topics/engineering/sonar-systems</a:t>
            </a:r>
            <a:endParaRPr lang="en-IN" sz="2800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IN" sz="2800" dirty="0">
                <a:solidFill>
                  <a:schemeClr val="bg1"/>
                </a:solidFill>
              </a:rPr>
              <a:t>HC-SR04 Ultrasonic Sensor Datasheet – https://components101.com/ultrasonic-sensor-working-pinout-datasheet</a:t>
            </a:r>
          </a:p>
          <a:p>
            <a:pPr>
              <a:buFont typeface="+mj-lt"/>
              <a:buAutoNum type="arabicPeriod"/>
            </a:pPr>
            <a:r>
              <a:rPr lang="en-IN" sz="2800" dirty="0">
                <a:solidFill>
                  <a:schemeClr val="bg1"/>
                </a:solidFill>
              </a:rPr>
              <a:t>Arduino-Based Radar Project Guide – https://create.arduino.cc/projecthub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28996309-374E-8A85-852D-82CA02A10A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0"/>
            <a:ext cx="71628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481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D2C4BFA1-2075-4901-9E24-E41D1FDD51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733221" y="747522"/>
            <a:ext cx="14853995" cy="8791956"/>
            <a:chOff x="1155481" y="498348"/>
            <a:chExt cx="9902663" cy="5861304"/>
          </a:xfrm>
        </p:grpSpPr>
        <p:sp>
          <p:nvSpPr>
            <p:cNvPr id="8" name="Oval 5">
              <a:extLst>
                <a:ext uri="{FF2B5EF4-FFF2-40B4-BE49-F238E27FC236}">
                  <a16:creationId xmlns:a16="http://schemas.microsoft.com/office/drawing/2014/main" xmlns="" id="{985A7375-E3AF-4F5C-85AE-17E8832952C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xmlns="" id="{F0307F65-8304-4FA8-A841-D4D7625411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Oval 5">
              <a:extLst>
                <a:ext uri="{FF2B5EF4-FFF2-40B4-BE49-F238E27FC236}">
                  <a16:creationId xmlns:a16="http://schemas.microsoft.com/office/drawing/2014/main" xmlns="" id="{C8B8394C-136F-4E05-A002-D93A5E79CD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53FB2EE-284F-4C87-AB3D-BBF87A9FAB9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3771900"/>
            <a:ext cx="18288000" cy="274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56A1AE2-2DB2-1E15-5560-AE9EF9213A19}"/>
              </a:ext>
            </a:extLst>
          </p:cNvPr>
          <p:cNvSpPr/>
          <p:nvPr/>
        </p:nvSpPr>
        <p:spPr>
          <a:xfrm>
            <a:off x="2286000" y="4164807"/>
            <a:ext cx="13716000" cy="2071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THANK YOU</a:t>
            </a:r>
            <a:endParaRPr lang="en-US" sz="6000" b="0" kern="1200" cap="none" spc="0">
              <a:ln w="0"/>
              <a:solidFill>
                <a:schemeClr val="bg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508214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4000">
              <a:srgbClr val="010102"/>
            </a:gs>
            <a:gs pos="8000">
              <a:schemeClr val="tx1"/>
            </a:gs>
            <a:gs pos="100000">
              <a:schemeClr val="accent1">
                <a:lumMod val="45000"/>
                <a:lumOff val="5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xmlns="" id="{907EF6B7-1338-4443-8C46-6A318D952DF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289429" y="0"/>
            <a:ext cx="13712571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27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DAAE4CDD-124C-4DCF-9584-B6033B545D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286000" y="0"/>
            <a:ext cx="4688181" cy="10287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27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8688" y="1730359"/>
            <a:ext cx="3600450" cy="669174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Index</a:t>
            </a:r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xmlns="" id="{081E4A58-353D-44AE-B2FC-2A74E2E400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10780202" y="3683219"/>
            <a:ext cx="4593863" cy="6125150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/>
            <a:endParaRPr lang="en-US" sz="27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9" name="Content Placeholder 2"/>
          <p:cNvSpPr>
            <a:spLocks noGrp="1"/>
          </p:cNvSpPr>
          <p:nvPr>
            <p:ph idx="1"/>
          </p:nvPr>
        </p:nvSpPr>
        <p:spPr>
          <a:xfrm>
            <a:off x="7289222" y="887017"/>
            <a:ext cx="10846378" cy="8378429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1. PO Mapping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2. Objective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3. </a:t>
            </a:r>
            <a:r>
              <a:rPr lang="en-US" sz="3600" b="1" dirty="0">
                <a:solidFill>
                  <a:schemeClr val="bg1"/>
                </a:solidFill>
              </a:rPr>
              <a:t>Introduction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600" b="1" dirty="0">
                <a:solidFill>
                  <a:schemeClr val="bg1"/>
                </a:solidFill>
              </a:rPr>
              <a:t>4. Project workflow diagram</a:t>
            </a:r>
            <a:endParaRPr lang="en-US" sz="3300" b="1" dirty="0">
              <a:solidFill>
                <a:schemeClr val="bg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5. Circuit diagram and Hardware architecture  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6. Electronic Components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7. System Workflow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8. Progress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9. Advantages and Technical Limitations of the System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10. Applications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11. Advantages and Limitations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12. Acknowledgement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13. Conclusion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300" b="1" dirty="0">
                <a:solidFill>
                  <a:schemeClr val="bg1"/>
                </a:solidFill>
              </a:rPr>
              <a:t>14.  References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F3060C83-F051-4F0E-ABAD-AA0DFC48B2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xmlns="" id="{83C98ABE-055B-441F-B07E-44F97F083C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29FDB030-9B49-4CED-8CCD-4D99382388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3783CA14-24A1-485C-8B30-D6A5D87987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xmlns="" id="{9A97C86A-04D6-40F7-AE84-31AB43E6A8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xmlns="" id="{FF9F2414-84E8-453E-B1F3-389FDE8192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xmlns="" id="{3ECA69A1-7536-43AC-85EF-C7106179F5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xmlns="" id="{4E720CF6-F74C-5576-24D4-58DD7B3828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914901"/>
              </p:ext>
            </p:extLst>
          </p:nvPr>
        </p:nvGraphicFramePr>
        <p:xfrm>
          <a:off x="685800" y="190500"/>
          <a:ext cx="17145000" cy="100965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44130">
                  <a:extLst>
                    <a:ext uri="{9D8B030D-6E8A-4147-A177-3AD203B41FA5}">
                      <a16:colId xmlns:a16="http://schemas.microsoft.com/office/drawing/2014/main" xmlns="" val="1653761382"/>
                    </a:ext>
                  </a:extLst>
                </a:gridCol>
                <a:gridCol w="2204959">
                  <a:extLst>
                    <a:ext uri="{9D8B030D-6E8A-4147-A177-3AD203B41FA5}">
                      <a16:colId xmlns:a16="http://schemas.microsoft.com/office/drawing/2014/main" xmlns="" val="3488590625"/>
                    </a:ext>
                  </a:extLst>
                </a:gridCol>
                <a:gridCol w="12995911">
                  <a:extLst>
                    <a:ext uri="{9D8B030D-6E8A-4147-A177-3AD203B41FA5}">
                      <a16:colId xmlns:a16="http://schemas.microsoft.com/office/drawing/2014/main" xmlns="" val="2883026623"/>
                    </a:ext>
                  </a:extLst>
                </a:gridCol>
              </a:tblGrid>
              <a:tr h="111825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PO/PSO MAPPED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LEVEL OF MAPPING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JUSTIFICATION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extLst>
                  <a:ext uri="{0D108BD9-81ED-4DB2-BD59-A6C34878D82A}">
                    <a16:rowId xmlns:a16="http://schemas.microsoft.com/office/drawing/2014/main" xmlns="" val="3349369656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PO1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 dirty="0">
                          <a:effectLst/>
                        </a:rPr>
                        <a:t>The project applies mathematical concepts (such as distance calculation using the speed of sound), physics (sound wave reflection), and engineering principles (sensor integration and microcontroller programming) to build a functional radar system.</a:t>
                      </a:r>
                      <a:endParaRPr lang="en-IN" sz="1500" kern="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4005083295"/>
                  </a:ext>
                </a:extLst>
              </a:tr>
              <a:tr h="10371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PO2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The system involves identifying object detection challenges, formulating distance measurement techniques, analyzing signal reception errors, and refining the ultrasonic sensor’s accuracy using mathematical and scientific principles.</a:t>
                      </a:r>
                      <a:endParaRPr lang="en-IN" sz="1500" kern="1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.  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3538188107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The project required designing a system that accurately detects objects and represents them visually, considering factors such as sensor placement, scanning angles, and real-time data processing.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1507086945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 dirty="0">
                          <a:effectLst/>
                        </a:rPr>
                        <a:t>PO4</a:t>
                      </a:r>
                      <a:endParaRPr lang="en-IN" sz="1500" kern="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The project involved testing different sensor configurations, analyzing distance errors due to environmental factors, and optimizing data filtering to improve detection accuracy.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1185383973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PO5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2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Processing software was used for visualization, Arduino IDE for coding, and serial communication tools for data transmission, demonstrating the application of modern engineering tools.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3468502278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PO6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The radar system can be applied in security surveillance, automotive safety, and obstacle detection, addressing societal needs like accident prevention and automated monitoring.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3075860415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PO7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2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 dirty="0">
                          <a:effectLst/>
                        </a:rPr>
                        <a:t>The project utilizes an energy-efficient ultrasonic sensor and microcontroller, demonstrating an understanding of resource-conscious engineering solutions that minimize environmental impact.</a:t>
                      </a:r>
                      <a:endParaRPr lang="en-IN" sz="1500" kern="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2981507048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PO8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The project adheres to ethical engineering practices, ensuring data accuracy and responsible use of technology in areas like security and automation.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1090174440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PO9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The project required collaboration among team members for hardware assembly, programming, and visualization, fostering teamwork in an interdisciplinary environment.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2197131195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PO10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Effective communication was essential for documenting system functionality, presenting findings, and troubleshooting software and hardware issues within the team.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1728109232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PO11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2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The project involved managing resources like sensors and microcontrollers within budget constraints and ensuring timely completion by following a structured development plan.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3201874821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PO12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1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The project introduced advanced concepts in sensor technology, data visualization, and microcontroller programming, encouraging continuous learning and skill development.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1960708206"/>
                  </a:ext>
                </a:extLst>
              </a:tr>
              <a:tr h="5728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PSO1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3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The project involves embedded system design (Arduino programming), real-time data processing, and communication between hardware and software (sensor data transfer and visualization).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1454603500"/>
                  </a:ext>
                </a:extLst>
              </a:tr>
              <a:tr h="106697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PSO2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>
                          <a:effectLst/>
                        </a:rPr>
                        <a:t>2</a:t>
                      </a:r>
                      <a:endParaRPr lang="en-IN" sz="15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500" kern="100" dirty="0">
                          <a:effectLst/>
                        </a:rPr>
                        <a:t>The hands-on experience gained through this project prepares students for higher studies, research in radar and automation systems, and employment in embedded systems and communication engineering fields.</a:t>
                      </a:r>
                      <a:endParaRPr lang="en-IN" sz="1500" kern="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47344" marR="47344" marT="0" marB="0"/>
                </a:tc>
                <a:extLst>
                  <a:ext uri="{0D108BD9-81ED-4DB2-BD59-A6C34878D82A}">
                    <a16:rowId xmlns:a16="http://schemas.microsoft.com/office/drawing/2014/main" xmlns="" val="6556559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3953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ight Triangle 71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12865080" y="5003800"/>
            <a:ext cx="4937760" cy="48006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2661" y="934912"/>
            <a:ext cx="16357579" cy="8411823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A59A0D7-D037-4E4F-8204-1C85EE4FCD4F}"/>
              </a:ext>
            </a:extLst>
          </p:cNvPr>
          <p:cNvSpPr/>
          <p:nvPr/>
        </p:nvSpPr>
        <p:spPr>
          <a:xfrm>
            <a:off x="1927860" y="1575892"/>
            <a:ext cx="12112222" cy="24277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0" kern="12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Objective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661EC8AD-A0A6-8360-CC14-5E9AE44908D6}"/>
              </a:ext>
            </a:extLst>
          </p:cNvPr>
          <p:cNvSpPr/>
          <p:nvPr/>
        </p:nvSpPr>
        <p:spPr>
          <a:xfrm>
            <a:off x="1927860" y="4454203"/>
            <a:ext cx="12112222" cy="42005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/>
              <a:t>To design and implement a low-cost, Arduino-based radar system using an ultrasonic sensor and servo motor that can detect and visualize nearby objects by scanning across a defined angle range, with real-time data transmission for graphical representation—demonstrating the basic working principle of radar technology in embedded systems.</a:t>
            </a:r>
            <a:endParaRPr lang="en-US" sz="3600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29095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8000">
              <a:schemeClr val="tx1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7114" y="419100"/>
            <a:ext cx="16303526" cy="1771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6938"/>
              </a:lnSpc>
            </a:pPr>
            <a:r>
              <a:rPr lang="en-US" sz="5563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Introduction to Sonar Principles and Arduino Microcontroller Integration</a:t>
            </a:r>
            <a:endParaRPr lang="en-US" sz="5563" dirty="0"/>
          </a:p>
        </p:txBody>
      </p:sp>
      <p:sp>
        <p:nvSpPr>
          <p:cNvPr id="6" name="Text 4"/>
          <p:cNvSpPr/>
          <p:nvPr/>
        </p:nvSpPr>
        <p:spPr>
          <a:xfrm>
            <a:off x="246743" y="2857500"/>
            <a:ext cx="18059400" cy="807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None/>
            </a:pPr>
            <a:r>
              <a:rPr lang="en-US" sz="3200" dirty="0">
                <a:solidFill>
                  <a:schemeClr val="bg1"/>
                </a:solidFill>
              </a:rPr>
              <a:t>Sonar (Sound Navigation and Ranging) is a powerful sensing technology that detects objects and measures distances using reflected sound waves. In this project, we integrate a sonar sensor with an Arduino microcontroller to develop a compact radar system, emphasizing its real-world applications across industries.</a:t>
            </a:r>
          </a:p>
          <a:p>
            <a:pPr>
              <a:buNone/>
            </a:pPr>
            <a:r>
              <a:rPr lang="en-US" sz="3200" dirty="0">
                <a:solidFill>
                  <a:schemeClr val="bg1"/>
                </a:solidFill>
              </a:rPr>
              <a:t>Using Arduino’s processing capabilities, the system can:</a:t>
            </a:r>
          </a:p>
          <a:p>
            <a:pPr>
              <a:buNone/>
            </a:pPr>
            <a:endParaRPr lang="en-US" sz="32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Enhance autonomous vehicles</a:t>
            </a:r>
            <a:r>
              <a:rPr lang="en-US" sz="3200" dirty="0">
                <a:solidFill>
                  <a:schemeClr val="bg1"/>
                </a:solidFill>
              </a:rPr>
              <a:t> by detecting obstacles and preventing collisions.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Enable robotic precision</a:t>
            </a:r>
            <a:r>
              <a:rPr lang="en-US" sz="3200" dirty="0">
                <a:solidFill>
                  <a:schemeClr val="bg1"/>
                </a:solidFill>
              </a:rPr>
              <a:t>, guiding robotic arms in object manipulation and safe navigation.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Support underwater exploration</a:t>
            </a:r>
            <a:r>
              <a:rPr lang="en-US" sz="3200" dirty="0">
                <a:solidFill>
                  <a:schemeClr val="bg1"/>
                </a:solidFill>
              </a:rPr>
              <a:t>, mapping </a:t>
            </a:r>
            <a:r>
              <a:rPr lang="en-US" sz="3200" dirty="0" err="1">
                <a:solidFill>
                  <a:schemeClr val="bg1"/>
                </a:solidFill>
              </a:rPr>
              <a:t>seabeds</a:t>
            </a:r>
            <a:r>
              <a:rPr lang="en-US" sz="3200" dirty="0">
                <a:solidFill>
                  <a:schemeClr val="bg1"/>
                </a:solidFill>
              </a:rPr>
              <a:t> and locating marine life through sonar feedback.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Streamline industrial automation</a:t>
            </a:r>
            <a:r>
              <a:rPr lang="en-US" sz="3200" dirty="0">
                <a:solidFill>
                  <a:schemeClr val="bg1"/>
                </a:solidFill>
              </a:rPr>
              <a:t>, where object tracking and distance measurement optimize manufacturing tasks.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This project demonstrates how affordable microcontroller-based sonar systems can be adapted for impactful technological applications in dynamic environments.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82FC4E8-5EA2-F9A7-DCD3-E8B0BEE6D43B}"/>
              </a:ext>
            </a:extLst>
          </p:cNvPr>
          <p:cNvSpPr/>
          <p:nvPr/>
        </p:nvSpPr>
        <p:spPr>
          <a:xfrm>
            <a:off x="16078200" y="9715500"/>
            <a:ext cx="2057400" cy="457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1707FC24-6981-43D9-B525-C7832BA224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505326" y="467173"/>
            <a:ext cx="6498460" cy="9269328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0B1313EF-94B8-6EE7-6A2D-B768F9653CA6}"/>
              </a:ext>
            </a:extLst>
          </p:cNvPr>
          <p:cNvSpPr/>
          <p:nvPr/>
        </p:nvSpPr>
        <p:spPr>
          <a:xfrm>
            <a:off x="1114425" y="1114426"/>
            <a:ext cx="5214937" cy="7443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0" kern="1200" cap="none" spc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Project workflow diagram</a:t>
            </a:r>
          </a:p>
        </p:txBody>
      </p:sp>
      <p:pic>
        <p:nvPicPr>
          <p:cNvPr id="3" name="Picture 2" descr="A diagram of a flowchart&#10;&#10;AI-generated content may be incorrect.">
            <a:extLst>
              <a:ext uri="{FF2B5EF4-FFF2-40B4-BE49-F238E27FC236}">
                <a16:creationId xmlns:a16="http://schemas.microsoft.com/office/drawing/2014/main" xmlns="" id="{CFC24259-57EC-FF77-02DD-EE40C7772A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90664"/>
            <a:ext cx="5791200" cy="1010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50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3020335" cy="10287000"/>
          </a:xfrm>
          <a:prstGeom prst="rect">
            <a:avLst/>
          </a:prstGeom>
          <a:solidFill>
            <a:srgbClr val="3C3F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5E7E76EC-1559-5546-855F-0465022E0F24}"/>
              </a:ext>
            </a:extLst>
          </p:cNvPr>
          <p:cNvSpPr/>
          <p:nvPr/>
        </p:nvSpPr>
        <p:spPr>
          <a:xfrm>
            <a:off x="960120" y="3111544"/>
            <a:ext cx="4128531" cy="4063913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900" kern="120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Circuit diagram</a:t>
            </a:r>
            <a:endParaRPr lang="en-US" sz="3900" b="0" kern="1200" cap="none" spc="0">
              <a:ln w="0"/>
              <a:solidFill>
                <a:srgbClr val="FFF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359F930-4BB9-DB6D-C7F0-A601565E38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1882" r="10435"/>
          <a:stretch/>
        </p:blipFill>
        <p:spPr>
          <a:xfrm rot="16200000">
            <a:off x="7628405" y="-672003"/>
            <a:ext cx="6422092" cy="1078229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22B94A6-61E8-73B8-3403-EC3C722A04B1}"/>
              </a:ext>
            </a:extLst>
          </p:cNvPr>
          <p:cNvSpPr/>
          <p:nvPr/>
        </p:nvSpPr>
        <p:spPr>
          <a:xfrm>
            <a:off x="7003119" y="8801100"/>
            <a:ext cx="9227481" cy="141577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Fig:</a:t>
            </a:r>
            <a:r>
              <a:rPr lang="en-US" sz="3200" b="1" dirty="0" err="1">
                <a:latin typeface="Calibri (MS)"/>
                <a:ea typeface="Calibri (MS)"/>
                <a:cs typeface="Calibri (MS)"/>
                <a:sym typeface="Calibri (MS)"/>
              </a:rPr>
              <a:t>SONAR</a:t>
            </a:r>
            <a:r>
              <a:rPr lang="en-US" sz="3200" b="1" dirty="0">
                <a:latin typeface="Calibri (MS)"/>
                <a:ea typeface="Calibri (MS)"/>
                <a:cs typeface="Calibri (MS)"/>
                <a:sym typeface="Calibri (MS)"/>
              </a:rPr>
              <a:t> BASED RADAR SYSTEM using ARDUINO</a:t>
            </a:r>
          </a:p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7739047-0F65-D974-E2B9-F86427F05564}"/>
              </a:ext>
            </a:extLst>
          </p:cNvPr>
          <p:cNvSpPr/>
          <p:nvPr/>
        </p:nvSpPr>
        <p:spPr>
          <a:xfrm>
            <a:off x="8323429" y="461662"/>
            <a:ext cx="405187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Breadboard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C584D16-3263-B011-9EF6-8FC0C2E55327}"/>
              </a:ext>
            </a:extLst>
          </p:cNvPr>
          <p:cNvSpPr/>
          <p:nvPr/>
        </p:nvSpPr>
        <p:spPr>
          <a:xfrm>
            <a:off x="13716000" y="5585597"/>
            <a:ext cx="226132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Arduino uno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4C2E63D7-AD59-F39A-BF34-B04B00684E9C}"/>
              </a:ext>
            </a:extLst>
          </p:cNvPr>
          <p:cNvSpPr/>
          <p:nvPr/>
        </p:nvSpPr>
        <p:spPr>
          <a:xfrm>
            <a:off x="13313021" y="587570"/>
            <a:ext cx="250773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Servo motor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B93A8B3-F497-2239-A7F3-1C08095F9500}"/>
              </a:ext>
            </a:extLst>
          </p:cNvPr>
          <p:cNvSpPr/>
          <p:nvPr/>
        </p:nvSpPr>
        <p:spPr>
          <a:xfrm>
            <a:off x="5562600" y="496726"/>
            <a:ext cx="309373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Ultrasonic Sensor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9276E4D9-BAC7-5140-574C-7F0AD5DBC5C1}"/>
              </a:ext>
            </a:extLst>
          </p:cNvPr>
          <p:cNvCxnSpPr>
            <a:cxnSpLocks/>
          </p:cNvCxnSpPr>
          <p:nvPr/>
        </p:nvCxnSpPr>
        <p:spPr>
          <a:xfrm>
            <a:off x="6629400" y="1203299"/>
            <a:ext cx="0" cy="5874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166F0050-B5E9-1753-3363-B37B54C03AA5}"/>
              </a:ext>
            </a:extLst>
          </p:cNvPr>
          <p:cNvCxnSpPr>
            <a:cxnSpLocks/>
          </p:cNvCxnSpPr>
          <p:nvPr/>
        </p:nvCxnSpPr>
        <p:spPr>
          <a:xfrm flipH="1">
            <a:off x="12494293" y="5877984"/>
            <a:ext cx="114550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AF52CD38-F352-EE7A-403F-927CAE4A9B73}"/>
              </a:ext>
            </a:extLst>
          </p:cNvPr>
          <p:cNvCxnSpPr>
            <a:cxnSpLocks/>
          </p:cNvCxnSpPr>
          <p:nvPr/>
        </p:nvCxnSpPr>
        <p:spPr>
          <a:xfrm>
            <a:off x="14281519" y="1184101"/>
            <a:ext cx="0" cy="4763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AD477572-53E2-083F-9FAF-92B5A39DA481}"/>
              </a:ext>
            </a:extLst>
          </p:cNvPr>
          <p:cNvCxnSpPr>
            <a:cxnSpLocks/>
          </p:cNvCxnSpPr>
          <p:nvPr/>
        </p:nvCxnSpPr>
        <p:spPr>
          <a:xfrm>
            <a:off x="10184762" y="1081501"/>
            <a:ext cx="0" cy="8615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FEFE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CFC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7" name="Freeform 7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8" name="Group 8"/>
          <p:cNvGrpSpPr/>
          <p:nvPr/>
        </p:nvGrpSpPr>
        <p:grpSpPr>
          <a:xfrm>
            <a:off x="7850237" y="2485579"/>
            <a:ext cx="8082260" cy="885974"/>
            <a:chOff x="0" y="0"/>
            <a:chExt cx="10776347" cy="11812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776347" cy="1181298"/>
            </a:xfrm>
            <a:custGeom>
              <a:avLst/>
              <a:gdLst/>
              <a:ahLst/>
              <a:cxnLst/>
              <a:rect l="l" t="t" r="r" b="b"/>
              <a:pathLst>
                <a:path w="10776347" h="1181298">
                  <a:moveTo>
                    <a:pt x="0" y="0"/>
                  </a:moveTo>
                  <a:lnTo>
                    <a:pt x="10776347" y="0"/>
                  </a:lnTo>
                  <a:lnTo>
                    <a:pt x="1077634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52400"/>
              <a:ext cx="10776347" cy="133369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1D1D1B"/>
                  </a:solidFill>
                  <a:latin typeface="Calibri (MS) Light"/>
                  <a:ea typeface="Calibri (MS) Light"/>
                  <a:cs typeface="Calibri (MS) Light"/>
                  <a:sym typeface="Calibri (MS) Light"/>
                </a:rPr>
                <a:t>Essential Components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850237" y="3796754"/>
            <a:ext cx="4581079" cy="2087315"/>
            <a:chOff x="0" y="0"/>
            <a:chExt cx="6108105" cy="278308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108192" cy="2783078"/>
            </a:xfrm>
            <a:custGeom>
              <a:avLst/>
              <a:gdLst/>
              <a:ahLst/>
              <a:cxnLst/>
              <a:rect l="l" t="t" r="r" b="b"/>
              <a:pathLst>
                <a:path w="610819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2726309"/>
                  </a:lnTo>
                  <a:cubicBezTo>
                    <a:pt x="6108192" y="2757678"/>
                    <a:pt x="6082792" y="2783078"/>
                    <a:pt x="605142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0EAE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133755" y="4080272"/>
            <a:ext cx="3544044" cy="442912"/>
            <a:chOff x="0" y="0"/>
            <a:chExt cx="4725392" cy="59055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76200"/>
              <a:ext cx="4725392" cy="6667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Arduino Uno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133755" y="4693295"/>
            <a:ext cx="4014044" cy="907256"/>
            <a:chOff x="0" y="0"/>
            <a:chExt cx="5352058" cy="12096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352058" cy="1209675"/>
            </a:xfrm>
            <a:custGeom>
              <a:avLst/>
              <a:gdLst/>
              <a:ahLst/>
              <a:cxnLst/>
              <a:rect l="l" t="t" r="r" b="b"/>
              <a:pathLst>
                <a:path w="5352058" h="1209675">
                  <a:moveTo>
                    <a:pt x="0" y="0"/>
                  </a:moveTo>
                  <a:lnTo>
                    <a:pt x="5352058" y="0"/>
                  </a:lnTo>
                  <a:lnTo>
                    <a:pt x="535205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0"/>
              <a:ext cx="535205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000000"/>
                  </a:solidFill>
                  <a:latin typeface="Tomorrow"/>
                  <a:ea typeface="Tomorrow"/>
                  <a:cs typeface="Tomorrow"/>
                  <a:sym typeface="Tomorrow"/>
                </a:rPr>
                <a:t>The microcontroller brain for processing sensor data.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714834" y="3796754"/>
            <a:ext cx="4581079" cy="2087315"/>
            <a:chOff x="0" y="0"/>
            <a:chExt cx="6108105" cy="278308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108192" cy="2783078"/>
            </a:xfrm>
            <a:custGeom>
              <a:avLst/>
              <a:gdLst/>
              <a:ahLst/>
              <a:cxnLst/>
              <a:rect l="l" t="t" r="r" b="b"/>
              <a:pathLst>
                <a:path w="610819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051423" y="0"/>
                  </a:lnTo>
                  <a:cubicBezTo>
                    <a:pt x="6082792" y="0"/>
                    <a:pt x="6108192" y="25400"/>
                    <a:pt x="6108192" y="56769"/>
                  </a:cubicBezTo>
                  <a:lnTo>
                    <a:pt x="6108192" y="2726309"/>
                  </a:lnTo>
                  <a:cubicBezTo>
                    <a:pt x="6108192" y="2757678"/>
                    <a:pt x="6082792" y="2783078"/>
                    <a:pt x="605142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0EAE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998351" y="4080272"/>
            <a:ext cx="3544044" cy="442912"/>
            <a:chOff x="0" y="0"/>
            <a:chExt cx="4725392" cy="59055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76200"/>
              <a:ext cx="4725392" cy="6667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HC-SR04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998351" y="4693295"/>
            <a:ext cx="4014044" cy="907256"/>
            <a:chOff x="0" y="0"/>
            <a:chExt cx="5352058" cy="120967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352058" cy="1209675"/>
            </a:xfrm>
            <a:custGeom>
              <a:avLst/>
              <a:gdLst/>
              <a:ahLst/>
              <a:cxnLst/>
              <a:rect l="l" t="t" r="r" b="b"/>
              <a:pathLst>
                <a:path w="5352058" h="1209675">
                  <a:moveTo>
                    <a:pt x="0" y="0"/>
                  </a:moveTo>
                  <a:lnTo>
                    <a:pt x="5352058" y="0"/>
                  </a:lnTo>
                  <a:lnTo>
                    <a:pt x="535205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535205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000000"/>
                  </a:solidFill>
                  <a:latin typeface="Tomorrow"/>
                  <a:ea typeface="Tomorrow"/>
                  <a:cs typeface="Tomorrow"/>
                  <a:sym typeface="Tomorrow"/>
                </a:rPr>
                <a:t>Ultrasonic sensor to measure distances.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7850237" y="6167586"/>
            <a:ext cx="9445526" cy="1633686"/>
            <a:chOff x="0" y="0"/>
            <a:chExt cx="12594035" cy="217824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2593955" cy="2178177"/>
            </a:xfrm>
            <a:custGeom>
              <a:avLst/>
              <a:gdLst/>
              <a:ahLst/>
              <a:cxnLst/>
              <a:rect l="l" t="t" r="r" b="b"/>
              <a:pathLst>
                <a:path w="12593955" h="217817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2121535"/>
                  </a:lnTo>
                  <a:cubicBezTo>
                    <a:pt x="12593955" y="2152904"/>
                    <a:pt x="12568555" y="2178177"/>
                    <a:pt x="12537313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F0EAE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8133755" y="6451102"/>
            <a:ext cx="4581079" cy="613024"/>
            <a:chOff x="0" y="0"/>
            <a:chExt cx="6108105" cy="81736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108105" cy="817365"/>
            </a:xfrm>
            <a:custGeom>
              <a:avLst/>
              <a:gdLst/>
              <a:ahLst/>
              <a:cxnLst/>
              <a:rect l="l" t="t" r="r" b="b"/>
              <a:pathLst>
                <a:path w="6108105" h="817365">
                  <a:moveTo>
                    <a:pt x="0" y="0"/>
                  </a:moveTo>
                  <a:lnTo>
                    <a:pt x="6108105" y="0"/>
                  </a:lnTo>
                  <a:lnTo>
                    <a:pt x="6108105" y="817365"/>
                  </a:lnTo>
                  <a:lnTo>
                    <a:pt x="0" y="8173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0"/>
              <a:ext cx="6108105" cy="8173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3500" b="1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Servo Motor (SG90</a:t>
              </a:r>
              <a:r>
                <a:rPr lang="en-US" sz="35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)</a:t>
              </a:r>
            </a:p>
            <a:p>
              <a:pPr algn="l">
                <a:lnSpc>
                  <a:spcPts val="3437"/>
                </a:lnSpc>
              </a:pPr>
              <a:endParaRPr lang="en-US" sz="3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8133755" y="7064127"/>
            <a:ext cx="8878491" cy="453629"/>
            <a:chOff x="0" y="0"/>
            <a:chExt cx="11837988" cy="60483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1837988" cy="604838"/>
            </a:xfrm>
            <a:custGeom>
              <a:avLst/>
              <a:gdLst/>
              <a:ahLst/>
              <a:cxnLst/>
              <a:rect l="l" t="t" r="r" b="b"/>
              <a:pathLst>
                <a:path w="11837988" h="604838">
                  <a:moveTo>
                    <a:pt x="0" y="0"/>
                  </a:moveTo>
                  <a:lnTo>
                    <a:pt x="11837988" y="0"/>
                  </a:lnTo>
                  <a:lnTo>
                    <a:pt x="118379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95250"/>
              <a:ext cx="11837988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000000"/>
                  </a:solidFill>
                  <a:latin typeface="Tomorrow"/>
                  <a:ea typeface="Tomorrow"/>
                  <a:cs typeface="Tomorrow"/>
                  <a:sym typeface="Tomorrow"/>
                </a:rPr>
                <a:t>Rotates the sensor for scanning</a:t>
              </a:r>
              <a:r>
                <a:rPr lang="en-US" sz="2187">
                  <a:solidFill>
                    <a:srgbClr val="61615C"/>
                  </a:solidFill>
                  <a:latin typeface="Tomorrow"/>
                  <a:ea typeface="Tomorrow"/>
                  <a:cs typeface="Tomorrow"/>
                  <a:sym typeface="Tomorrow"/>
                </a:rPr>
                <a:t>.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7850237" y="8084789"/>
            <a:ext cx="9643237" cy="2087315"/>
            <a:chOff x="0" y="0"/>
            <a:chExt cx="12857650" cy="2783087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2857735" cy="2783078"/>
            </a:xfrm>
            <a:custGeom>
              <a:avLst/>
              <a:gdLst/>
              <a:ahLst/>
              <a:cxnLst/>
              <a:rect l="l" t="t" r="r" b="b"/>
              <a:pathLst>
                <a:path w="12857735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800965" y="0"/>
                  </a:lnTo>
                  <a:cubicBezTo>
                    <a:pt x="12832335" y="0"/>
                    <a:pt x="12857735" y="25400"/>
                    <a:pt x="12857735" y="56769"/>
                  </a:cubicBezTo>
                  <a:lnTo>
                    <a:pt x="12857735" y="2726309"/>
                  </a:lnTo>
                  <a:cubicBezTo>
                    <a:pt x="12857735" y="2757678"/>
                    <a:pt x="12832335" y="2783078"/>
                    <a:pt x="12800965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0EAEA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76200"/>
              <a:ext cx="12857650" cy="2859287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Breadboard, Jumper Wires,</a:t>
              </a:r>
            </a:p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 USB Cable (Type A to B)</a:t>
              </a:r>
            </a:p>
            <a:p>
              <a:pPr algn="l">
                <a:lnSpc>
                  <a:spcPts val="4200"/>
                </a:lnSpc>
              </a:pPr>
              <a:endParaRPr lang="en-US" sz="35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6982" y="2135054"/>
            <a:ext cx="15607456" cy="697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438"/>
              </a:lnSpc>
            </a:pPr>
            <a:r>
              <a:rPr lang="en-US" sz="4375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Detailed System Workflow: Signal Transmission and Reception</a:t>
            </a:r>
            <a:endParaRPr lang="en-US" sz="4375" dirty="0"/>
          </a:p>
        </p:txBody>
      </p:sp>
      <p:sp>
        <p:nvSpPr>
          <p:cNvPr id="4" name="Shape 1"/>
          <p:cNvSpPr/>
          <p:nvPr/>
        </p:nvSpPr>
        <p:spPr>
          <a:xfrm>
            <a:off x="781496" y="6876604"/>
            <a:ext cx="16725008" cy="28575"/>
          </a:xfrm>
          <a:prstGeom prst="roundRect">
            <a:avLst>
              <a:gd name="adj" fmla="val 328188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4045000" y="6206952"/>
            <a:ext cx="28575" cy="669726"/>
          </a:xfrm>
          <a:prstGeom prst="roundRect">
            <a:avLst>
              <a:gd name="adj" fmla="val 328188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3808214" y="6622405"/>
            <a:ext cx="502295" cy="502295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Text 4"/>
          <p:cNvSpPr/>
          <p:nvPr/>
        </p:nvSpPr>
        <p:spPr>
          <a:xfrm>
            <a:off x="2664024" y="4786462"/>
            <a:ext cx="2790974" cy="348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88"/>
              </a:lnSpc>
            </a:pPr>
            <a:r>
              <a:rPr lang="en-US" sz="2188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Signal Transmission</a:t>
            </a:r>
            <a:endParaRPr lang="en-US" sz="2188" dirty="0"/>
          </a:p>
        </p:txBody>
      </p:sp>
      <p:sp>
        <p:nvSpPr>
          <p:cNvPr id="9" name="Text 5"/>
          <p:cNvSpPr/>
          <p:nvPr/>
        </p:nvSpPr>
        <p:spPr>
          <a:xfrm>
            <a:off x="1004739" y="5269111"/>
            <a:ext cx="6109544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13"/>
              </a:lnSpc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sonar sensor emits ultrasonic sound waves at a specific frequency.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34560" y="6876530"/>
            <a:ext cx="28575" cy="669726"/>
          </a:xfrm>
          <a:prstGeom prst="roundRect">
            <a:avLst>
              <a:gd name="adj" fmla="val 328188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7"/>
          <p:cNvSpPr/>
          <p:nvPr/>
        </p:nvSpPr>
        <p:spPr>
          <a:xfrm>
            <a:off x="7197775" y="6625456"/>
            <a:ext cx="502295" cy="502295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7281417" y="6782246"/>
            <a:ext cx="334864" cy="418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25" dirty="0"/>
          </a:p>
        </p:txBody>
      </p:sp>
      <p:sp>
        <p:nvSpPr>
          <p:cNvPr id="13" name="Text 9"/>
          <p:cNvSpPr/>
          <p:nvPr/>
        </p:nvSpPr>
        <p:spPr>
          <a:xfrm>
            <a:off x="6053584" y="7769722"/>
            <a:ext cx="2790974" cy="348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88"/>
              </a:lnSpc>
            </a:pPr>
            <a:r>
              <a:rPr lang="en-US" sz="2188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Signal Reflection</a:t>
            </a:r>
            <a:endParaRPr lang="en-US" sz="2188" dirty="0"/>
          </a:p>
        </p:txBody>
      </p:sp>
      <p:sp>
        <p:nvSpPr>
          <p:cNvPr id="14" name="Text 10"/>
          <p:cNvSpPr/>
          <p:nvPr/>
        </p:nvSpPr>
        <p:spPr>
          <a:xfrm>
            <a:off x="4394299" y="8252371"/>
            <a:ext cx="6109544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13"/>
              </a:lnSpc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emitted sound waves travel through the air and reflect back when they encounter an object.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10824270" y="6206952"/>
            <a:ext cx="28575" cy="669726"/>
          </a:xfrm>
          <a:prstGeom prst="roundRect">
            <a:avLst>
              <a:gd name="adj" fmla="val 328188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2"/>
          <p:cNvSpPr/>
          <p:nvPr/>
        </p:nvSpPr>
        <p:spPr>
          <a:xfrm>
            <a:off x="10587484" y="6625456"/>
            <a:ext cx="502295" cy="502295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3"/>
          <p:cNvSpPr/>
          <p:nvPr/>
        </p:nvSpPr>
        <p:spPr>
          <a:xfrm>
            <a:off x="9443294" y="5143649"/>
            <a:ext cx="2790974" cy="348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88"/>
              </a:lnSpc>
            </a:pPr>
            <a:r>
              <a:rPr lang="en-US" sz="2188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Signal Reception</a:t>
            </a:r>
            <a:endParaRPr lang="en-US" sz="2188" dirty="0"/>
          </a:p>
        </p:txBody>
      </p:sp>
      <p:sp>
        <p:nvSpPr>
          <p:cNvPr id="19" name="Text 14"/>
          <p:cNvSpPr/>
          <p:nvPr/>
        </p:nvSpPr>
        <p:spPr>
          <a:xfrm>
            <a:off x="7784009" y="5626299"/>
            <a:ext cx="6109544" cy="35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13"/>
              </a:lnSpc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sonar sensor receives the reflected sound waves.</a:t>
            </a:r>
            <a:endParaRPr lang="en-US" sz="1750" dirty="0"/>
          </a:p>
        </p:txBody>
      </p:sp>
      <p:sp>
        <p:nvSpPr>
          <p:cNvPr id="20" name="Shape 15"/>
          <p:cNvSpPr/>
          <p:nvPr/>
        </p:nvSpPr>
        <p:spPr>
          <a:xfrm>
            <a:off x="14213830" y="6876530"/>
            <a:ext cx="28575" cy="669726"/>
          </a:xfrm>
          <a:prstGeom prst="roundRect">
            <a:avLst>
              <a:gd name="adj" fmla="val 328188"/>
            </a:avLst>
          </a:prstGeom>
          <a:solidFill>
            <a:srgbClr val="313E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6"/>
          <p:cNvSpPr/>
          <p:nvPr/>
        </p:nvSpPr>
        <p:spPr>
          <a:xfrm>
            <a:off x="13977045" y="6625456"/>
            <a:ext cx="502295" cy="502295"/>
          </a:xfrm>
          <a:prstGeom prst="roundRect">
            <a:avLst>
              <a:gd name="adj" fmla="val 18670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17"/>
          <p:cNvSpPr/>
          <p:nvPr/>
        </p:nvSpPr>
        <p:spPr>
          <a:xfrm>
            <a:off x="14060687" y="6782246"/>
            <a:ext cx="334864" cy="418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25"/>
              </a:lnSpc>
            </a:pPr>
            <a:r>
              <a:rPr lang="en-US" sz="2625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625" dirty="0"/>
          </a:p>
        </p:txBody>
      </p:sp>
      <p:sp>
        <p:nvSpPr>
          <p:cNvPr id="23" name="Text 18"/>
          <p:cNvSpPr/>
          <p:nvPr/>
        </p:nvSpPr>
        <p:spPr>
          <a:xfrm>
            <a:off x="12832854" y="7769722"/>
            <a:ext cx="2790974" cy="348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88"/>
              </a:lnSpc>
            </a:pPr>
            <a:r>
              <a:rPr lang="en-US" sz="2188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Distance Calculation</a:t>
            </a:r>
            <a:endParaRPr lang="en-US" sz="2188" dirty="0"/>
          </a:p>
        </p:txBody>
      </p:sp>
      <p:sp>
        <p:nvSpPr>
          <p:cNvPr id="24" name="Text 19"/>
          <p:cNvSpPr/>
          <p:nvPr/>
        </p:nvSpPr>
        <p:spPr>
          <a:xfrm>
            <a:off x="11173569" y="8252371"/>
            <a:ext cx="6109544" cy="1071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13"/>
              </a:lnSpc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Arduino microcontroller calculates the distance to the object by measuring the time taken for the sound waves to travel to the object and back.</a:t>
            </a:r>
            <a:endParaRPr lang="en-US" sz="175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72A7DC88-26FB-E949-8267-008037D21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0" y="9667875"/>
            <a:ext cx="2342404" cy="7083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3A72F587-CEAF-1D04-5E7F-5E0B6F9C52CA}"/>
              </a:ext>
            </a:extLst>
          </p:cNvPr>
          <p:cNvSpPr/>
          <p:nvPr/>
        </p:nvSpPr>
        <p:spPr>
          <a:xfrm>
            <a:off x="3877047" y="6584452"/>
            <a:ext cx="3930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sz="3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113A7D9A-D8D0-9A59-1958-A6B44BA7E11B}"/>
              </a:ext>
            </a:extLst>
          </p:cNvPr>
          <p:cNvSpPr/>
          <p:nvPr/>
        </p:nvSpPr>
        <p:spPr>
          <a:xfrm>
            <a:off x="10655944" y="6616125"/>
            <a:ext cx="3930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en-US" sz="32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1172</Words>
  <Application>Microsoft Office PowerPoint</Application>
  <PresentationFormat>Custom</PresentationFormat>
  <Paragraphs>165</Paragraphs>
  <Slides>16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Arial</vt:lpstr>
      <vt:lpstr>Calibri (MS)</vt:lpstr>
      <vt:lpstr>Calibri (MS) Bold</vt:lpstr>
      <vt:lpstr>SimSun</vt:lpstr>
      <vt:lpstr>Roboto</vt:lpstr>
      <vt:lpstr>Barlow</vt:lpstr>
      <vt:lpstr>Arimo</vt:lpstr>
      <vt:lpstr>Calibri</vt:lpstr>
      <vt:lpstr>Roboto Medium</vt:lpstr>
      <vt:lpstr>Tomorrow</vt:lpstr>
      <vt:lpstr>Times New Roman</vt:lpstr>
      <vt:lpstr>Calibri (MS) Light</vt:lpstr>
      <vt:lpstr>Office Theme</vt:lpstr>
      <vt:lpstr>1_Office Theme</vt:lpstr>
      <vt:lpstr>SONAR BASED RADAR SYSTEM  USING ARDUINO </vt:lpstr>
      <vt:lpstr>Index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Arduino-Based-SONAR-Radar-A-DIY-Guide.pptx</dc:title>
  <dc:creator>debpr</dc:creator>
  <cp:lastModifiedBy>ASUS</cp:lastModifiedBy>
  <cp:revision>12</cp:revision>
  <dcterms:created xsi:type="dcterms:W3CDTF">2006-08-16T00:00:00Z</dcterms:created>
  <dcterms:modified xsi:type="dcterms:W3CDTF">2025-08-01T13:33:53Z</dcterms:modified>
  <dc:identifier>DAGiMPBHLRM</dc:identifier>
</cp:coreProperties>
</file>

<file path=docProps/thumbnail.jpeg>
</file>